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9144000" cy="5143500" type="screen16x9"/>
  <p:notesSz cx="6858000" cy="9144000"/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125" d="100"/>
          <a:sy n="125" d="100"/>
        </p:scale>
        <p:origin x="-1224" y="-45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6.png>
</file>

<file path=ppt/media/image27.png>
</file>

<file path=ppt/media/image28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ro-RO" smtClean="0"/>
              <a:t>Faceți clic pentru a edita stilul de titlu Coordonator</a:t>
            </a:r>
            <a:endParaRPr lang="ro-RO"/>
          </a:p>
        </p:txBody>
      </p:sp>
      <p:sp>
        <p:nvSpPr>
          <p:cNvPr id="3" name="Subtitlu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o-RO" smtClean="0"/>
              <a:t>Faceți clic pentru editarea stilului de subtitlu al coordonatorului</a:t>
            </a:r>
            <a:endParaRPr lang="ro-RO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ED6A3-5C12-4A4E-B82E-65848416F9D6}" type="datetimeFigureOut">
              <a:rPr lang="ro-RO" smtClean="0"/>
              <a:t>25.06.2020</a:t>
            </a:fld>
            <a:endParaRPr lang="ro-RO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BD1D8-BE50-4E06-832E-08486B916B26}" type="slidenum">
              <a:rPr lang="ro-RO" smtClean="0"/>
              <a:t>‹#›</a:t>
            </a:fld>
            <a:endParaRPr lang="ro-R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mtClean="0"/>
              <a:t>Faceți clic pentru a edita stilul de titlu Coordonator</a:t>
            </a:r>
            <a:endParaRPr lang="ro-RO"/>
          </a:p>
        </p:txBody>
      </p:sp>
      <p:sp>
        <p:nvSpPr>
          <p:cNvPr id="3" name="Substituent text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 smtClean="0"/>
              <a:t>Faceți clic pentru a edita stilurile de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ro-RO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ED6A3-5C12-4A4E-B82E-65848416F9D6}" type="datetimeFigureOut">
              <a:rPr lang="ro-RO" smtClean="0"/>
              <a:t>25.06.2020</a:t>
            </a:fld>
            <a:endParaRPr lang="ro-RO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BD1D8-BE50-4E06-832E-08486B916B26}" type="slidenum">
              <a:rPr lang="ro-RO" smtClean="0"/>
              <a:t>‹#›</a:t>
            </a:fld>
            <a:endParaRPr lang="ro-R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vertica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ro-RO" smtClean="0"/>
              <a:t>Faceți clic pentru a edita stilul de titlu Coordonator</a:t>
            </a:r>
            <a:endParaRPr lang="ro-RO"/>
          </a:p>
        </p:txBody>
      </p:sp>
      <p:sp>
        <p:nvSpPr>
          <p:cNvPr id="3" name="Substituent text vertical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ro-RO" smtClean="0"/>
              <a:t>Faceți clic pentru a edita stilurile de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ro-RO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ED6A3-5C12-4A4E-B82E-65848416F9D6}" type="datetimeFigureOut">
              <a:rPr lang="ro-RO" smtClean="0"/>
              <a:t>25.06.2020</a:t>
            </a:fld>
            <a:endParaRPr lang="ro-RO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BD1D8-BE50-4E06-832E-08486B916B26}" type="slidenum">
              <a:rPr lang="ro-RO" smtClean="0"/>
              <a:t>‹#›</a:t>
            </a:fld>
            <a:endParaRPr lang="ro-R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mtClean="0"/>
              <a:t>Faceți clic pentru a edita stilul de titlu Coordonator</a:t>
            </a:r>
            <a:endParaRPr lang="ro-RO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 smtClean="0"/>
              <a:t>Faceți clic pentru a edita stilurile de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ro-RO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ED6A3-5C12-4A4E-B82E-65848416F9D6}" type="datetimeFigureOut">
              <a:rPr lang="ro-RO" smtClean="0"/>
              <a:t>25.06.2020</a:t>
            </a:fld>
            <a:endParaRPr lang="ro-RO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BD1D8-BE50-4E06-832E-08486B916B26}" type="slidenum">
              <a:rPr lang="ro-RO" smtClean="0"/>
              <a:t>‹#›</a:t>
            </a:fld>
            <a:endParaRPr lang="ro-RO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o-RO" smtClean="0"/>
              <a:t>Faceți clic pentru a edita stilul de titlu Coordonator</a:t>
            </a:r>
            <a:endParaRPr lang="ro-RO"/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 smtClean="0"/>
              <a:t>Faceți clic pentru a edita stilurile de text Coordonator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ED6A3-5C12-4A4E-B82E-65848416F9D6}" type="datetimeFigureOut">
              <a:rPr lang="ro-RO" smtClean="0"/>
              <a:t>25.06.2020</a:t>
            </a:fld>
            <a:endParaRPr lang="ro-RO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BD1D8-BE50-4E06-832E-08486B916B26}" type="slidenum">
              <a:rPr lang="ro-RO" smtClean="0"/>
              <a:t>‹#›</a:t>
            </a:fld>
            <a:endParaRPr lang="ro-RO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mtClean="0"/>
              <a:t>Faceți clic pentru a edita stilul de titlu Coordonator</a:t>
            </a:r>
            <a:endParaRPr lang="ro-RO"/>
          </a:p>
        </p:txBody>
      </p:sp>
      <p:sp>
        <p:nvSpPr>
          <p:cNvPr id="3" name="Substituent conținut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o-RO" smtClean="0"/>
              <a:t>Faceți clic pentru a edita stilurile de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ro-RO"/>
          </a:p>
        </p:txBody>
      </p:sp>
      <p:sp>
        <p:nvSpPr>
          <p:cNvPr id="4" name="Substituent conținut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o-RO" smtClean="0"/>
              <a:t>Faceți clic pentru a edita stilurile de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ro-RO"/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ED6A3-5C12-4A4E-B82E-65848416F9D6}" type="datetimeFigureOut">
              <a:rPr lang="ro-RO" smtClean="0"/>
              <a:t>25.06.2020</a:t>
            </a:fld>
            <a:endParaRPr lang="ro-RO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BD1D8-BE50-4E06-832E-08486B916B26}" type="slidenum">
              <a:rPr lang="ro-RO" smtClean="0"/>
              <a:t>‹#›</a:t>
            </a:fld>
            <a:endParaRPr lang="ro-R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o-RO" smtClean="0"/>
              <a:t>Faceți clic pentru a edita stilul de titlu Coordonator</a:t>
            </a:r>
            <a:endParaRPr lang="ro-RO"/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Faceți clic pentru a edita stilurile de text Coordonator</a:t>
            </a:r>
          </a:p>
        </p:txBody>
      </p:sp>
      <p:sp>
        <p:nvSpPr>
          <p:cNvPr id="4" name="Substituent conținut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o-RO" smtClean="0"/>
              <a:t>Faceți clic pentru a edita stilurile de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ro-RO"/>
          </a:p>
        </p:txBody>
      </p:sp>
      <p:sp>
        <p:nvSpPr>
          <p:cNvPr id="5" name="Substituent text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Faceți clic pentru a edita stilurile de text Coordonator</a:t>
            </a:r>
          </a:p>
        </p:txBody>
      </p:sp>
      <p:sp>
        <p:nvSpPr>
          <p:cNvPr id="6" name="Substituent conținut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o-RO" smtClean="0"/>
              <a:t>Faceți clic pentru a edita stilurile de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ro-RO"/>
          </a:p>
        </p:txBody>
      </p:sp>
      <p:sp>
        <p:nvSpPr>
          <p:cNvPr id="7" name="Substituent dată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ED6A3-5C12-4A4E-B82E-65848416F9D6}" type="datetimeFigureOut">
              <a:rPr lang="ro-RO" smtClean="0"/>
              <a:t>25.06.2020</a:t>
            </a:fld>
            <a:endParaRPr lang="ro-RO"/>
          </a:p>
        </p:txBody>
      </p:sp>
      <p:sp>
        <p:nvSpPr>
          <p:cNvPr id="8" name="Substituent subsol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ubstituent număr diapozitiv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BD1D8-BE50-4E06-832E-08486B916B26}" type="slidenum">
              <a:rPr lang="ro-RO" smtClean="0"/>
              <a:t>‹#›</a:t>
            </a:fld>
            <a:endParaRPr lang="ro-R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mtClean="0"/>
              <a:t>Faceți clic pentru a edita stilul de titlu Coordonator</a:t>
            </a:r>
            <a:endParaRPr lang="ro-RO"/>
          </a:p>
        </p:txBody>
      </p:sp>
      <p:sp>
        <p:nvSpPr>
          <p:cNvPr id="3" name="Substituent dată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ED6A3-5C12-4A4E-B82E-65848416F9D6}" type="datetimeFigureOut">
              <a:rPr lang="ro-RO" smtClean="0"/>
              <a:t>25.06.2020</a:t>
            </a:fld>
            <a:endParaRPr lang="ro-RO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ubstituent număr diapozitiv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BD1D8-BE50-4E06-832E-08486B916B26}" type="slidenum">
              <a:rPr lang="ro-RO" smtClean="0"/>
              <a:t>‹#›</a:t>
            </a:fld>
            <a:endParaRPr lang="ro-R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ED6A3-5C12-4A4E-B82E-65848416F9D6}" type="datetimeFigureOut">
              <a:rPr lang="ro-RO" smtClean="0"/>
              <a:t>25.06.2020</a:t>
            </a:fld>
            <a:endParaRPr lang="ro-RO"/>
          </a:p>
        </p:txBody>
      </p:sp>
      <p:sp>
        <p:nvSpPr>
          <p:cNvPr id="3" name="Substituent subsol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BD1D8-BE50-4E06-832E-08486B916B26}" type="slidenum">
              <a:rPr lang="ro-RO" smtClean="0"/>
              <a:t>‹#›</a:t>
            </a:fld>
            <a:endParaRPr lang="ro-R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o-RO" smtClean="0"/>
              <a:t>Faceți clic pentru a edita stilul de titlu Coordonator</a:t>
            </a:r>
            <a:endParaRPr lang="ro-RO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o-RO" smtClean="0"/>
              <a:t>Faceți clic pentru a edita stilurile de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ro-RO"/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Faceți clic pentru a edita stilurile de text Coordonator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ED6A3-5C12-4A4E-B82E-65848416F9D6}" type="datetimeFigureOut">
              <a:rPr lang="ro-RO" smtClean="0"/>
              <a:t>25.06.2020</a:t>
            </a:fld>
            <a:endParaRPr lang="ro-RO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BD1D8-BE50-4E06-832E-08486B916B26}" type="slidenum">
              <a:rPr lang="ro-RO" smtClean="0"/>
              <a:t>‹#›</a:t>
            </a:fld>
            <a:endParaRPr lang="ro-R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o-RO" smtClean="0"/>
              <a:t>Faceți clic pentru a edita stilul de titlu Coordonator</a:t>
            </a:r>
            <a:endParaRPr lang="ro-RO"/>
          </a:p>
        </p:txBody>
      </p:sp>
      <p:sp>
        <p:nvSpPr>
          <p:cNvPr id="3" name="Substituent imagin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o-RO"/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Faceți clic pentru a edita stilurile de text Coordonator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ED6A3-5C12-4A4E-B82E-65848416F9D6}" type="datetimeFigureOut">
              <a:rPr lang="ro-RO" smtClean="0"/>
              <a:t>25.06.2020</a:t>
            </a:fld>
            <a:endParaRPr lang="ro-RO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BD1D8-BE50-4E06-832E-08486B916B26}" type="slidenum">
              <a:rPr lang="ro-RO" smtClean="0"/>
              <a:t>‹#›</a:t>
            </a:fld>
            <a:endParaRPr lang="ro-R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titlu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 smtClean="0"/>
              <a:t>Faceți clic pentru a edita stilul de titlu Coordonator</a:t>
            </a:r>
            <a:endParaRPr lang="ro-RO"/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 smtClean="0"/>
              <a:t>Faceți clic pentru a edita stilurile de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ro-RO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5ED6A3-5C12-4A4E-B82E-65848416F9D6}" type="datetimeFigureOut">
              <a:rPr lang="ro-RO" smtClean="0"/>
              <a:t>25.06.2020</a:t>
            </a:fld>
            <a:endParaRPr lang="ro-RO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3BD1D8-BE50-4E06-832E-08486B916B26}" type="slidenum">
              <a:rPr lang="ro-RO" smtClean="0"/>
              <a:t>‹#›</a:t>
            </a:fld>
            <a:endParaRPr lang="ro-R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o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54760"/>
            <a:ext cx="9144000" cy="16619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algn="ctr" defTabSz="914400" rtl="0" eaLnBrk="1" fontAlgn="base" latinLnBrk="0" hangingPunct="1">
              <a:spcBef>
                <a:spcPts val="1200"/>
              </a:spcBef>
              <a:buClrTx/>
              <a:buSzTx/>
              <a:buFontTx/>
              <a:buNone/>
              <a:tabLst/>
            </a:pP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Bahnschrift SemiBold" pitchFamily="34" charset="0"/>
                <a:ea typeface="SimSun" pitchFamily="2" charset="-122"/>
                <a:cs typeface="Segoe UI" pitchFamily="34" charset="0"/>
              </a:rPr>
              <a:t>B</a:t>
            </a:r>
            <a:r>
              <a:rPr kumimoji="0" lang="ro-RO" b="1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Bahnschrift SemiBold" pitchFamily="34" charset="0"/>
                <a:ea typeface="SimSun" pitchFamily="2" charset="-122"/>
                <a:cs typeface="Segoe UI" pitchFamily="34" charset="0"/>
              </a:rPr>
              <a:t>ABEŞ-BOLYAI </a:t>
            </a: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Bahnschrift SemiBold" pitchFamily="34" charset="0"/>
                <a:ea typeface="SimSun" pitchFamily="2" charset="-122"/>
                <a:cs typeface="Segoe UI" pitchFamily="34" charset="0"/>
              </a:rPr>
              <a:t>UNIVERSITY,</a:t>
            </a:r>
            <a:r>
              <a:rPr kumimoji="0" lang="en-US" b="1" i="0" u="none" strike="noStrike" cap="none" normalizeH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Bahnschrift SemiBold" pitchFamily="34" charset="0"/>
                <a:ea typeface="SimSun" pitchFamily="2" charset="-122"/>
                <a:cs typeface="Segoe UI" pitchFamily="34" charset="0"/>
              </a:rPr>
              <a:t> </a:t>
            </a:r>
            <a:r>
              <a:rPr kumimoji="0" lang="ro-RO" b="1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Bahnschrift SemiBold" pitchFamily="34" charset="0"/>
                <a:ea typeface="SimSun" pitchFamily="2" charset="-122"/>
                <a:cs typeface="Segoe UI" pitchFamily="34" charset="0"/>
              </a:rPr>
              <a:t>CLUJ-NAPOCA</a:t>
            </a:r>
            <a:endParaRPr kumimoji="0" lang="ro-RO" b="0" i="0" u="none" strike="noStrike" cap="none" normalizeH="0" baseline="0" dirty="0" smtClean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latin typeface="Bahnschrift SemiBold" pitchFamily="34" charset="0"/>
              <a:cs typeface="Segoe UI" pitchFamily="34" charset="0"/>
            </a:endParaRPr>
          </a:p>
          <a:p>
            <a:pPr algn="ctr">
              <a:spcBef>
                <a:spcPts val="1200"/>
              </a:spcBef>
            </a:pPr>
            <a:r>
              <a:rPr lang="ro-RO" b="1" dirty="0">
                <a:latin typeface="Bahnschrift SemiBold" pitchFamily="34" charset="0"/>
              </a:rPr>
              <a:t>FACULTY OF MATHEMATICS AND COMPUTER SCIENCE</a:t>
            </a:r>
            <a:endParaRPr lang="ro-RO" dirty="0">
              <a:latin typeface="Bahnschrift SemiBold" pitchFamily="34" charset="0"/>
            </a:endParaRPr>
          </a:p>
          <a:p>
            <a:pPr algn="ctr">
              <a:spcBef>
                <a:spcPts val="1200"/>
              </a:spcBef>
            </a:pPr>
            <a:r>
              <a:rPr lang="ro-RO" b="1" dirty="0">
                <a:latin typeface="Bahnschrift SemiBold" pitchFamily="34" charset="0"/>
              </a:rPr>
              <a:t>SPECIALIZATION SOFTWARE ENGINEERING </a:t>
            </a:r>
            <a:endParaRPr lang="ro-RO" b="1" dirty="0" smtClean="0">
              <a:latin typeface="Bahnschrift SemiBold" pitchFamily="34" charset="0"/>
            </a:endParaRPr>
          </a:p>
          <a:p>
            <a:pPr algn="ctr">
              <a:spcBef>
                <a:spcPts val="1200"/>
              </a:spcBef>
            </a:pPr>
            <a:endParaRPr lang="ro-RO" dirty="0">
              <a:latin typeface="Bahnschrift SemiBold" pitchFamily="34" charset="0"/>
            </a:endParaRPr>
          </a:p>
        </p:txBody>
      </p:sp>
      <p:sp>
        <p:nvSpPr>
          <p:cNvPr id="5" name="CasetăText 4"/>
          <p:cNvSpPr txBox="1"/>
          <p:nvPr/>
        </p:nvSpPr>
        <p:spPr>
          <a:xfrm>
            <a:off x="285720" y="1643056"/>
            <a:ext cx="857256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000" b="1" dirty="0">
                <a:latin typeface="Bahnschrift SemiBold" pitchFamily="34" charset="0"/>
              </a:rPr>
              <a:t>DISSERTATION THESIS</a:t>
            </a:r>
            <a:endParaRPr lang="ro-RO" sz="2000" dirty="0">
              <a:latin typeface="Bahnschrift SemiBold" pitchFamily="34" charset="0"/>
            </a:endParaRPr>
          </a:p>
          <a:p>
            <a:pPr algn="ctr"/>
            <a:r>
              <a:rPr lang="ro-RO" sz="1600" b="1" dirty="0">
                <a:latin typeface="Bahnschrift SemiLight" pitchFamily="34" charset="0"/>
              </a:rPr>
              <a:t> </a:t>
            </a:r>
            <a:endParaRPr lang="ro-RO" sz="1600" dirty="0">
              <a:latin typeface="Bahnschrift SemiLight" pitchFamily="34" charset="0"/>
            </a:endParaRPr>
          </a:p>
          <a:p>
            <a:pPr algn="ctr"/>
            <a:r>
              <a:rPr lang="en-US" sz="2000" b="1" dirty="0">
                <a:latin typeface="Bahnschrift SemiLight" pitchFamily="34" charset="0"/>
              </a:rPr>
              <a:t>Developing an improved algorithm for detection and attenuation of sound distortion in vinyl </a:t>
            </a:r>
            <a:r>
              <a:rPr lang="en-US" sz="2000" b="1" dirty="0" smtClean="0">
                <a:latin typeface="Bahnschrift SemiLight" pitchFamily="34" charset="0"/>
              </a:rPr>
              <a:t>recordings</a:t>
            </a:r>
          </a:p>
          <a:p>
            <a:pPr algn="ctr"/>
            <a:endParaRPr lang="en-US" sz="2000" b="1" dirty="0" smtClean="0">
              <a:latin typeface="Bahnschrift SemiLight" pitchFamily="34" charset="0"/>
            </a:endParaRPr>
          </a:p>
          <a:p>
            <a:pPr algn="ctr"/>
            <a:r>
              <a:rPr lang="ro-RO" sz="2000" b="1" dirty="0" smtClean="0">
                <a:latin typeface="Bahnschrift SemiBold" pitchFamily="34" charset="0"/>
              </a:rPr>
              <a:t>✽</a:t>
            </a:r>
          </a:p>
        </p:txBody>
      </p:sp>
      <p:sp>
        <p:nvSpPr>
          <p:cNvPr id="11265" name="Rectangle 1"/>
          <p:cNvSpPr>
            <a:spLocks noChangeArrowheads="1"/>
          </p:cNvSpPr>
          <p:nvPr/>
        </p:nvSpPr>
        <p:spPr bwMode="auto">
          <a:xfrm>
            <a:off x="214282" y="3786196"/>
            <a:ext cx="8715436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Bahnschrift Light" pitchFamily="34" charset="0"/>
                <a:ea typeface="SimSun" pitchFamily="2" charset="-122"/>
                <a:cs typeface="Times New Roman" pitchFamily="18" charset="0"/>
              </a:rPr>
              <a:t>Supervisor</a:t>
            </a:r>
            <a:endParaRPr lang="en-US" dirty="0">
              <a:latin typeface="Bahnschrift Light" pitchFamily="34" charset="0"/>
              <a:ea typeface="SimSun" pitchFamily="2" charset="-122"/>
              <a:cs typeface="Arial" pitchFamily="34" charset="0"/>
            </a:endParaRPr>
          </a:p>
          <a:p>
            <a:pPr marL="0"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 Light" pitchFamily="34" charset="0"/>
                <a:ea typeface="SimSun" pitchFamily="2" charset="-122"/>
                <a:cs typeface="Times New Roman" pitchFamily="18" charset="0"/>
              </a:rPr>
              <a:t>Lect. Univ. Dr. STERCA ADRIAN</a:t>
            </a:r>
            <a:endParaRPr kumimoji="0" lang="ro-RO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Bahnschrift Light" pitchFamily="34" charset="0"/>
              <a:cs typeface="Arial" pitchFamily="34" charset="0"/>
            </a:endParaRPr>
          </a:p>
          <a:p>
            <a:pPr marL="0" marR="0" lvl="0" indent="45720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Bahnschrift Light" pitchFamily="34" charset="0"/>
                <a:ea typeface="SimSun" pitchFamily="2" charset="-122"/>
                <a:cs typeface="Times New Roman" pitchFamily="18" charset="0"/>
              </a:rPr>
              <a:t>Author</a:t>
            </a:r>
            <a:endParaRPr kumimoji="0" lang="ro-RO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Bahnschrift Light" pitchFamily="34" charset="0"/>
              <a:ea typeface="SimSun" pitchFamily="2" charset="-122"/>
              <a:cs typeface="Times New Roman" pitchFamily="18" charset="0"/>
            </a:endParaRPr>
          </a:p>
          <a:p>
            <a:pPr marL="0" marR="0" lvl="0" indent="45720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 Light" pitchFamily="34" charset="0"/>
                <a:ea typeface="SimSun" pitchFamily="2" charset="-122"/>
                <a:cs typeface="Times New Roman" pitchFamily="18" charset="0"/>
              </a:rPr>
              <a:t>DRIMBA ALEXANDRU</a:t>
            </a:r>
            <a:r>
              <a:rPr kumimoji="0" lang="ro-RO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 Light" pitchFamily="34" charset="0"/>
                <a:cs typeface="Arial" pitchFamily="34" charset="0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tăText 3"/>
          <p:cNvSpPr txBox="1"/>
          <p:nvPr/>
        </p:nvSpPr>
        <p:spPr>
          <a:xfrm>
            <a:off x="214282" y="589346"/>
            <a:ext cx="87154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>
                <a:latin typeface="Bahnschrift SemiLight" pitchFamily="34" charset="0"/>
              </a:rPr>
              <a:t>DLX STX ETX encoding</a:t>
            </a:r>
            <a:r>
              <a:rPr lang="ro-RO" b="1" dirty="0" smtClean="0">
                <a:latin typeface="Bahnschrift SemiLight" pitchFamily="34" charset="0"/>
                <a:cs typeface="Mongolian Baiti" pitchFamily="66" charset="0"/>
              </a:rPr>
              <a:t>:</a:t>
            </a:r>
          </a:p>
          <a:p>
            <a:pPr algn="just">
              <a:buFont typeface="Arial" pitchFamily="34" charset="0"/>
              <a:buChar char="•"/>
            </a:pPr>
            <a:r>
              <a:rPr lang="ro-RO" dirty="0" smtClean="0">
                <a:latin typeface="Bahnschrift SemiLight" pitchFamily="34" charset="0"/>
                <a:cs typeface="Mongolian Baiti" pitchFamily="66" charset="0"/>
              </a:rPr>
              <a:t> </a:t>
            </a:r>
            <a:r>
              <a:rPr lang="en-US" dirty="0" smtClean="0">
                <a:latin typeface="Bahnschrift SemiLight" pitchFamily="34" charset="0"/>
                <a:cs typeface="Mongolian Baiti" pitchFamily="66" charset="0"/>
              </a:rPr>
              <a:t>used for framing IPC messages (delimiting each message’s start and end)</a:t>
            </a:r>
          </a:p>
          <a:p>
            <a:pPr algn="just">
              <a:buFont typeface="Arial" pitchFamily="34" charset="0"/>
              <a:buChar char="•"/>
            </a:pPr>
            <a:r>
              <a:rPr lang="en-US" dirty="0">
                <a:latin typeface="Bahnschrift SemiLight" pitchFamily="34" charset="0"/>
                <a:ea typeface="Cambria" pitchFamily="18" charset="0"/>
                <a:cs typeface="Mongolian Baiti" pitchFamily="66" charset="0"/>
              </a:rPr>
              <a:t> </a:t>
            </a:r>
            <a:r>
              <a:rPr lang="en-US" dirty="0" smtClean="0">
                <a:latin typeface="Bahnschrift SemiLight" pitchFamily="34" charset="0"/>
                <a:ea typeface="Cambria" pitchFamily="18" charset="0"/>
                <a:cs typeface="Mongolian Baiti" pitchFamily="66" charset="0"/>
              </a:rPr>
              <a:t> a frame begins with the DLE (0x10) STX (0x02) ASCII characters, and ends with DLE (0x10) ETX (0x03) characters</a:t>
            </a:r>
          </a:p>
          <a:p>
            <a:pPr algn="just">
              <a:buFont typeface="Arial" pitchFamily="34" charset="0"/>
              <a:buChar char="•"/>
            </a:pPr>
            <a:r>
              <a:rPr lang="en-US" dirty="0">
                <a:latin typeface="Bahnschrift SemiLight" pitchFamily="34" charset="0"/>
                <a:ea typeface="Cambria" pitchFamily="18" charset="0"/>
                <a:cs typeface="Mongolian Baiti" pitchFamily="66" charset="0"/>
              </a:rPr>
              <a:t> </a:t>
            </a:r>
            <a:r>
              <a:rPr lang="en-US" dirty="0" smtClean="0">
                <a:latin typeface="Bahnschrift SemiLight" pitchFamily="34" charset="0"/>
                <a:ea typeface="Cambria" pitchFamily="18" charset="0"/>
                <a:cs typeface="Mongolian Baiti" pitchFamily="66" charset="0"/>
              </a:rPr>
              <a:t>DLE (0x10) bytes  in the payload are doubled (stuffed)</a:t>
            </a:r>
            <a:endParaRPr lang="en-US" dirty="0" smtClean="0">
              <a:latin typeface="Bahnschrift SemiLight" pitchFamily="34" charset="0"/>
              <a:ea typeface="Cambria" pitchFamily="18" charset="0"/>
            </a:endParaRPr>
          </a:p>
        </p:txBody>
      </p:sp>
      <p:sp>
        <p:nvSpPr>
          <p:cNvPr id="5" name="Dreptunghi 4"/>
          <p:cNvSpPr/>
          <p:nvPr/>
        </p:nvSpPr>
        <p:spPr>
          <a:xfrm>
            <a:off x="0" y="119704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800" dirty="0" smtClean="0">
                <a:latin typeface="Cambria" pitchFamily="18" charset="0"/>
                <a:ea typeface="Cambria" pitchFamily="18" charset="0"/>
              </a:rPr>
              <a:t>A message-passing Java-Python IPC protocol</a:t>
            </a:r>
            <a:endParaRPr lang="en-US" sz="2800" dirty="0" smtClean="0">
              <a:latin typeface="Cambria" pitchFamily="18" charset="0"/>
              <a:ea typeface="Cambria" pitchFamily="18" charset="0"/>
            </a:endParaRPr>
          </a:p>
        </p:txBody>
      </p:sp>
      <p:pic>
        <p:nvPicPr>
          <p:cNvPr id="7" name="Imagin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34461" y="2571750"/>
            <a:ext cx="7695191" cy="23146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tăText 3"/>
          <p:cNvSpPr txBox="1"/>
          <p:nvPr/>
        </p:nvSpPr>
        <p:spPr>
          <a:xfrm>
            <a:off x="214282" y="589346"/>
            <a:ext cx="87154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>
                <a:latin typeface="Bahnschrift SemiLight" pitchFamily="34" charset="0"/>
              </a:rPr>
              <a:t>IPC messages and communication</a:t>
            </a:r>
            <a:r>
              <a:rPr lang="ro-RO" b="1" dirty="0" smtClean="0">
                <a:latin typeface="Bahnschrift SemiLight" pitchFamily="34" charset="0"/>
                <a:cs typeface="Mongolian Baiti" pitchFamily="66" charset="0"/>
              </a:rPr>
              <a:t>:</a:t>
            </a:r>
          </a:p>
          <a:p>
            <a:pPr algn="just">
              <a:buFont typeface="Arial" pitchFamily="34" charset="0"/>
              <a:buChar char="•"/>
            </a:pPr>
            <a:r>
              <a:rPr lang="ro-RO" dirty="0" smtClean="0">
                <a:latin typeface="Bahnschrift SemiLight" pitchFamily="34" charset="0"/>
                <a:cs typeface="Mongolian Baiti" pitchFamily="66" charset="0"/>
              </a:rPr>
              <a:t> </a:t>
            </a:r>
            <a:r>
              <a:rPr lang="en-US" dirty="0" smtClean="0">
                <a:latin typeface="Bahnschrift SemiLight" pitchFamily="34" charset="0"/>
                <a:cs typeface="Mongolian Baiti" pitchFamily="66" charset="0"/>
              </a:rPr>
              <a:t>each message has an ID, a </a:t>
            </a:r>
            <a:r>
              <a:rPr lang="en-US" dirty="0" err="1" smtClean="0">
                <a:latin typeface="Bahnschrift SemiLight" pitchFamily="34" charset="0"/>
                <a:cs typeface="Mongolian Baiti" pitchFamily="66" charset="0"/>
              </a:rPr>
              <a:t>subID</a:t>
            </a:r>
            <a:r>
              <a:rPr lang="en-US" dirty="0" smtClean="0">
                <a:latin typeface="Bahnschrift SemiLight" pitchFamily="34" charset="0"/>
                <a:cs typeface="Mongolian Baiti" pitchFamily="66" charset="0"/>
              </a:rPr>
              <a:t>, and a size, </a:t>
            </a:r>
            <a:r>
              <a:rPr lang="en-US" dirty="0" smtClean="0">
                <a:latin typeface="Bahnschrift SemiLight" pitchFamily="34" charset="0"/>
                <a:cs typeface="Mongolian Baiti" pitchFamily="66" charset="0"/>
              </a:rPr>
              <a:t>followed by</a:t>
            </a:r>
            <a:r>
              <a:rPr lang="en-US" dirty="0" smtClean="0">
                <a:latin typeface="Bahnschrift SemiLight" pitchFamily="34" charset="0"/>
                <a:cs typeface="Mongolian Baiti" pitchFamily="66" charset="0"/>
              </a:rPr>
              <a:t> data bytes</a:t>
            </a:r>
          </a:p>
          <a:p>
            <a:pPr algn="just">
              <a:buFont typeface="Arial" pitchFamily="34" charset="0"/>
              <a:buChar char="•"/>
            </a:pPr>
            <a:r>
              <a:rPr lang="en-US" dirty="0">
                <a:latin typeface="Bahnschrift SemiLight" pitchFamily="34" charset="0"/>
                <a:cs typeface="Mongolian Baiti" pitchFamily="66" charset="0"/>
              </a:rPr>
              <a:t> </a:t>
            </a:r>
            <a:r>
              <a:rPr lang="ro-RO" dirty="0" smtClean="0">
                <a:latin typeface="Bahnschrift SemiLight" pitchFamily="34" charset="0"/>
                <a:cs typeface="Mongolian Baiti" pitchFamily="66" charset="0"/>
              </a:rPr>
              <a:t> </a:t>
            </a:r>
            <a:r>
              <a:rPr lang="en-US" dirty="0" smtClean="0">
                <a:latin typeface="Bahnschrift SemiLight" pitchFamily="34" charset="0"/>
                <a:cs typeface="Mongolian Baiti" pitchFamily="66" charset="0"/>
              </a:rPr>
              <a:t>sample classification is done using a series of IPC messages to transmit audio data and receive the output of the </a:t>
            </a:r>
          </a:p>
          <a:p>
            <a:pPr algn="just"/>
            <a:r>
              <a:rPr lang="en-US" dirty="0" smtClean="0">
                <a:latin typeface="Bahnschrift SemiLight" pitchFamily="34" charset="0"/>
                <a:cs typeface="Mongolian Baiti" pitchFamily="66" charset="0"/>
              </a:rPr>
              <a:t>neural network</a:t>
            </a:r>
            <a:endParaRPr lang="en-US" dirty="0" smtClean="0">
              <a:latin typeface="Bahnschrift SemiLight" pitchFamily="34" charset="0"/>
              <a:ea typeface="Cambria" pitchFamily="18" charset="0"/>
            </a:endParaRPr>
          </a:p>
          <a:p>
            <a:pPr algn="just"/>
            <a:endParaRPr lang="en-US" dirty="0" smtClean="0">
              <a:latin typeface="Bahnschrift SemiLight" pitchFamily="34" charset="0"/>
              <a:cs typeface="Mongolian Baiti" pitchFamily="66" charset="0"/>
            </a:endParaRPr>
          </a:p>
          <a:p>
            <a:pPr algn="just">
              <a:buFont typeface="Arial" pitchFamily="34" charset="0"/>
              <a:buChar char="•"/>
            </a:pPr>
            <a:endParaRPr lang="en-US" dirty="0" smtClean="0">
              <a:latin typeface="Bahnschrift SemiLight" pitchFamily="34" charset="0"/>
              <a:cs typeface="Mongolian Baiti" pitchFamily="66" charset="0"/>
            </a:endParaRPr>
          </a:p>
        </p:txBody>
      </p:sp>
      <p:sp>
        <p:nvSpPr>
          <p:cNvPr id="5" name="Dreptunghi 4"/>
          <p:cNvSpPr/>
          <p:nvPr/>
        </p:nvSpPr>
        <p:spPr>
          <a:xfrm>
            <a:off x="0" y="119704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800" dirty="0" smtClean="0">
                <a:latin typeface="Cambria" pitchFamily="18" charset="0"/>
                <a:ea typeface="Cambria" pitchFamily="18" charset="0"/>
              </a:rPr>
              <a:t>A message-passing Java-Python IPC protocol</a:t>
            </a:r>
            <a:endParaRPr lang="en-US" sz="2800" dirty="0" smtClean="0">
              <a:latin typeface="Cambria" pitchFamily="18" charset="0"/>
              <a:ea typeface="Cambria" pitchFamily="18" charset="0"/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721380" y="1500180"/>
            <a:ext cx="5208338" cy="3643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Imagin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2876" y="2571750"/>
            <a:ext cx="3643306" cy="5421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ine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54112" y="1323095"/>
            <a:ext cx="5172797" cy="3772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Dreptunghi 5"/>
          <p:cNvSpPr/>
          <p:nvPr/>
        </p:nvSpPr>
        <p:spPr>
          <a:xfrm>
            <a:off x="0" y="119704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800" dirty="0" smtClean="0">
                <a:latin typeface="Bahnschrift Light" pitchFamily="34" charset="0"/>
                <a:ea typeface="Cambria" pitchFamily="18" charset="0"/>
              </a:rPr>
              <a:t>Performance and accuracy results</a:t>
            </a:r>
            <a:endParaRPr lang="en-US" sz="2800" dirty="0" smtClean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8" name="CasetăText 7"/>
          <p:cNvSpPr txBox="1"/>
          <p:nvPr/>
        </p:nvSpPr>
        <p:spPr>
          <a:xfrm>
            <a:off x="214282" y="589346"/>
            <a:ext cx="87154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>
                <a:latin typeface="Bahnschrift SemiLight" pitchFamily="34" charset="0"/>
              </a:rPr>
              <a:t>FFT implementation improvements </a:t>
            </a:r>
            <a:r>
              <a:rPr lang="en-US" dirty="0" smtClean="0">
                <a:latin typeface="Bahnschrift SemiLight" pitchFamily="34" charset="0"/>
              </a:rPr>
              <a:t>and </a:t>
            </a:r>
            <a:r>
              <a:rPr lang="en-US" b="1" dirty="0" smtClean="0">
                <a:latin typeface="Bahnschrift SemiLight" pitchFamily="34" charset="0"/>
              </a:rPr>
              <a:t>FIR </a:t>
            </a:r>
            <a:r>
              <a:rPr lang="en-US" b="1" dirty="0" err="1" smtClean="0">
                <a:latin typeface="Bahnschrift SemiLight" pitchFamily="34" charset="0"/>
              </a:rPr>
              <a:t>vs</a:t>
            </a:r>
            <a:r>
              <a:rPr lang="en-US" b="1" dirty="0" smtClean="0">
                <a:latin typeface="Bahnschrift SemiLight" pitchFamily="34" charset="0"/>
              </a:rPr>
              <a:t> OLA STFT filtering:</a:t>
            </a:r>
            <a:endParaRPr lang="en-US" dirty="0" smtClean="0">
              <a:latin typeface="Bahnschrift SemiLight" pitchFamily="34" charset="0"/>
              <a:ea typeface="Cambria" pitchFamily="18" charset="0"/>
            </a:endParaRPr>
          </a:p>
          <a:p>
            <a:pPr algn="just"/>
            <a:endParaRPr lang="en-US" dirty="0" smtClean="0">
              <a:latin typeface="Bahnschrift SemiLight" pitchFamily="34" charset="0"/>
              <a:cs typeface="Mongolian Baiti" pitchFamily="66" charset="0"/>
            </a:endParaRPr>
          </a:p>
          <a:p>
            <a:pPr algn="just">
              <a:buFont typeface="Arial" pitchFamily="34" charset="0"/>
              <a:buChar char="•"/>
            </a:pPr>
            <a:endParaRPr lang="en-US" dirty="0" smtClean="0">
              <a:latin typeface="Bahnschrift SemiLight" pitchFamily="34" charset="0"/>
              <a:cs typeface="Mongolian Baiti" pitchFamily="66" charset="0"/>
            </a:endParaRPr>
          </a:p>
        </p:txBody>
      </p:sp>
      <p:pic>
        <p:nvPicPr>
          <p:cNvPr id="10" name="Imagine 9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28794" y="1400643"/>
            <a:ext cx="5210903" cy="37428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71868" y="1428742"/>
            <a:ext cx="4733925" cy="354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Dreptunghi 4"/>
          <p:cNvSpPr/>
          <p:nvPr/>
        </p:nvSpPr>
        <p:spPr>
          <a:xfrm>
            <a:off x="0" y="119704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800" dirty="0" smtClean="0">
                <a:latin typeface="Bahnschrift Light" pitchFamily="34" charset="0"/>
                <a:ea typeface="Cambria" pitchFamily="18" charset="0"/>
              </a:rPr>
              <a:t>Performance and accuracy results</a:t>
            </a:r>
            <a:endParaRPr lang="en-US" sz="2800" dirty="0" smtClean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6" name="CasetăText 5"/>
          <p:cNvSpPr txBox="1"/>
          <p:nvPr/>
        </p:nvSpPr>
        <p:spPr>
          <a:xfrm>
            <a:off x="214282" y="589346"/>
            <a:ext cx="87154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>
                <a:latin typeface="Bahnschrift SemiLight" pitchFamily="34" charset="0"/>
              </a:rPr>
              <a:t>Classifier training and time performance</a:t>
            </a:r>
            <a:endParaRPr lang="en-US" dirty="0" smtClean="0">
              <a:latin typeface="Bahnschrift SemiLight" pitchFamily="34" charset="0"/>
              <a:ea typeface="Cambria" pitchFamily="18" charset="0"/>
            </a:endParaRPr>
          </a:p>
          <a:p>
            <a:pPr algn="just"/>
            <a:endParaRPr lang="en-US" dirty="0" smtClean="0">
              <a:latin typeface="Bahnschrift SemiLight" pitchFamily="34" charset="0"/>
              <a:cs typeface="Mongolian Baiti" pitchFamily="66" charset="0"/>
            </a:endParaRPr>
          </a:p>
          <a:p>
            <a:pPr algn="just">
              <a:buFont typeface="Arial" pitchFamily="34" charset="0"/>
              <a:buChar char="•"/>
            </a:pPr>
            <a:endParaRPr lang="en-US" dirty="0" smtClean="0">
              <a:latin typeface="Bahnschrift SemiLight" pitchFamily="34" charset="0"/>
              <a:cs typeface="Mongolian Baiti" pitchFamily="66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reptunghi 3"/>
          <p:cNvSpPr/>
          <p:nvPr/>
        </p:nvSpPr>
        <p:spPr>
          <a:xfrm>
            <a:off x="0" y="119704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800" dirty="0" smtClean="0">
                <a:latin typeface="Bahnschrift Light" pitchFamily="34" charset="0"/>
                <a:ea typeface="Cambria" pitchFamily="18" charset="0"/>
              </a:rPr>
              <a:t>Conclusions</a:t>
            </a:r>
            <a:endParaRPr lang="ro-RO" sz="2800" dirty="0">
              <a:latin typeface="Bahnschrift Light" pitchFamily="34" charset="0"/>
              <a:ea typeface="Cambria" pitchFamily="18" charset="0"/>
            </a:endParaRPr>
          </a:p>
        </p:txBody>
      </p:sp>
      <p:sp>
        <p:nvSpPr>
          <p:cNvPr id="5" name="CasetăText 4"/>
          <p:cNvSpPr txBox="1"/>
          <p:nvPr/>
        </p:nvSpPr>
        <p:spPr>
          <a:xfrm>
            <a:off x="214282" y="642924"/>
            <a:ext cx="87154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Arial" pitchFamily="34" charset="0"/>
              <a:buChar char="•"/>
            </a:pPr>
            <a:r>
              <a:rPr lang="en-US" dirty="0" smtClean="0">
                <a:latin typeface="Bahnschrift SemiLight" pitchFamily="34" charset="0"/>
              </a:rPr>
              <a:t> Significantly improved the speed of signal filtering by using OLA STFT instead of FIR filters</a:t>
            </a:r>
          </a:p>
          <a:p>
            <a:pPr algn="just">
              <a:buFont typeface="Arial" pitchFamily="34" charset="0"/>
              <a:buChar char="•"/>
            </a:pPr>
            <a:r>
              <a:rPr lang="en-US" dirty="0">
                <a:latin typeface="Bahnschrift SemiLight" pitchFamily="34" charset="0"/>
              </a:rPr>
              <a:t> </a:t>
            </a:r>
            <a:r>
              <a:rPr lang="en-US" dirty="0" smtClean="0">
                <a:latin typeface="Bahnschrift SemiLight" pitchFamily="34" charset="0"/>
              </a:rPr>
              <a:t>Increased the robustness and expandability of the IPC mechanism</a:t>
            </a:r>
          </a:p>
          <a:p>
            <a:pPr algn="just">
              <a:buFont typeface="Arial" pitchFamily="34" charset="0"/>
              <a:buChar char="•"/>
            </a:pPr>
            <a:r>
              <a:rPr lang="en-US" dirty="0">
                <a:latin typeface="Bahnschrift SemiLight" pitchFamily="34" charset="0"/>
              </a:rPr>
              <a:t> </a:t>
            </a:r>
            <a:r>
              <a:rPr lang="en-US" dirty="0" smtClean="0">
                <a:latin typeface="Bahnschrift SemiLight" pitchFamily="34" charset="0"/>
              </a:rPr>
              <a:t>Increased the speed of sample classification by using a variable-input convolutional network instead of a single-output Multi-Layer Perceptron  model</a:t>
            </a:r>
          </a:p>
          <a:p>
            <a:pPr algn="just">
              <a:buFont typeface="Arial" pitchFamily="34" charset="0"/>
              <a:buChar char="•"/>
            </a:pPr>
            <a:r>
              <a:rPr lang="en-US" dirty="0">
                <a:latin typeface="Bahnschrift SemiLight" pitchFamily="34" charset="0"/>
              </a:rPr>
              <a:t> </a:t>
            </a:r>
            <a:r>
              <a:rPr lang="en-US" dirty="0" smtClean="0">
                <a:latin typeface="Bahnschrift SemiLight" pitchFamily="34" charset="0"/>
              </a:rPr>
              <a:t>Improved user experience by separating the damage detection and marking generation features, allowing to reuse the NN outputs with different marking generation parameters</a:t>
            </a:r>
            <a:endParaRPr lang="en-US" dirty="0" smtClean="0">
              <a:latin typeface="Bahnschrift SemiLight" pitchFamily="34" charset="0"/>
              <a:ea typeface="Cambria" pitchFamily="18" charset="0"/>
            </a:endParaRPr>
          </a:p>
        </p:txBody>
      </p:sp>
      <p:sp>
        <p:nvSpPr>
          <p:cNvPr id="6" name="Dreptunghi 5"/>
          <p:cNvSpPr/>
          <p:nvPr/>
        </p:nvSpPr>
        <p:spPr>
          <a:xfrm>
            <a:off x="2643174" y="2977224"/>
            <a:ext cx="381226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Bahnschrift Light" pitchFamily="34" charset="0"/>
                <a:ea typeface="Cambria" pitchFamily="18" charset="0"/>
              </a:rPr>
              <a:t>P</a:t>
            </a:r>
            <a:r>
              <a:rPr lang="en-US" sz="2800" dirty="0" smtClean="0">
                <a:latin typeface="Bahnschrift Light" pitchFamily="34" charset="0"/>
                <a:ea typeface="Cambria" pitchFamily="18" charset="0"/>
              </a:rPr>
              <a:t>ersonal contributions</a:t>
            </a:r>
            <a:endParaRPr lang="ro-RO" sz="2800" dirty="0"/>
          </a:p>
        </p:txBody>
      </p:sp>
      <p:sp>
        <p:nvSpPr>
          <p:cNvPr id="7" name="CasetăText 6"/>
          <p:cNvSpPr txBox="1"/>
          <p:nvPr/>
        </p:nvSpPr>
        <p:spPr>
          <a:xfrm>
            <a:off x="142844" y="3429006"/>
            <a:ext cx="87154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Arial" pitchFamily="34" charset="0"/>
              <a:buChar char="•"/>
            </a:pPr>
            <a:r>
              <a:rPr lang="en-US" dirty="0" smtClean="0">
                <a:latin typeface="Bahnschrift SemiLight" pitchFamily="34" charset="0"/>
              </a:rPr>
              <a:t> Improved the FFT implementation to be 15-20x faster than the initial algorithm by using sin/</a:t>
            </a:r>
            <a:r>
              <a:rPr lang="en-US" dirty="0" err="1" smtClean="0">
                <a:latin typeface="Bahnschrift SemiLight" pitchFamily="34" charset="0"/>
              </a:rPr>
              <a:t>cos</a:t>
            </a:r>
            <a:r>
              <a:rPr lang="en-US" dirty="0" smtClean="0">
                <a:latin typeface="Bahnschrift SemiLight" pitchFamily="34" charset="0"/>
              </a:rPr>
              <a:t>/bit-reversal tables, memory and call overhead optimizations</a:t>
            </a:r>
          </a:p>
          <a:p>
            <a:pPr algn="just">
              <a:buFont typeface="Arial" pitchFamily="34" charset="0"/>
              <a:buChar char="•"/>
            </a:pPr>
            <a:r>
              <a:rPr lang="en-US" dirty="0">
                <a:latin typeface="Bahnschrift SemiLight" pitchFamily="34" charset="0"/>
                <a:ea typeface="Cambria" pitchFamily="18" charset="0"/>
              </a:rPr>
              <a:t> </a:t>
            </a:r>
            <a:r>
              <a:rPr lang="en-US" dirty="0" smtClean="0">
                <a:latin typeface="Bahnschrift SemiLight" pitchFamily="34" charset="0"/>
                <a:ea typeface="Cambria" pitchFamily="18" charset="0"/>
              </a:rPr>
              <a:t>Implemented an IPC mechanism from scratch</a:t>
            </a:r>
          </a:p>
          <a:p>
            <a:pPr algn="just">
              <a:buFont typeface="Arial" pitchFamily="34" charset="0"/>
              <a:buChar char="•"/>
            </a:pPr>
            <a:r>
              <a:rPr lang="en-US" dirty="0" smtClean="0">
                <a:latin typeface="Bahnschrift SemiLight" pitchFamily="34" charset="0"/>
                <a:ea typeface="Cambria" pitchFamily="18" charset="0"/>
              </a:rPr>
              <a:t> Tried a variety of NN models, training methods and datasets. The datasets have been generated from records from my personal collection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ambria" pitchFamily="18" charset="0"/>
                <a:ea typeface="Cambria" pitchFamily="18" charset="0"/>
              </a:rPr>
              <a:t>Content</a:t>
            </a:r>
            <a:endParaRPr lang="ro-RO" dirty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/>
            <a:r>
              <a:rPr lang="en-US" sz="2400" dirty="0" smtClean="0">
                <a:latin typeface="Bahnschrift Light" pitchFamily="34" charset="0"/>
                <a:ea typeface="Cambria" pitchFamily="18" charset="0"/>
              </a:rPr>
              <a:t>Introduction and problem description</a:t>
            </a:r>
            <a:endParaRPr lang="ro-RO" sz="2400" dirty="0" smtClean="0">
              <a:latin typeface="Bahnschrift Light" pitchFamily="34" charset="0"/>
              <a:ea typeface="Cambria" pitchFamily="18" charset="0"/>
            </a:endParaRPr>
          </a:p>
          <a:p>
            <a:pPr lvl="0"/>
            <a:r>
              <a:rPr lang="en-US" sz="2400" dirty="0" smtClean="0">
                <a:latin typeface="Bahnschrift Light" pitchFamily="34" charset="0"/>
                <a:ea typeface="Cambria" pitchFamily="18" charset="0"/>
              </a:rPr>
              <a:t>Previous </a:t>
            </a:r>
            <a:r>
              <a:rPr lang="en-US" sz="2400" dirty="0">
                <a:latin typeface="Bahnschrift Light" pitchFamily="34" charset="0"/>
                <a:ea typeface="Cambria" pitchFamily="18" charset="0"/>
              </a:rPr>
              <a:t>work </a:t>
            </a:r>
            <a:endParaRPr lang="en-US" sz="2400" dirty="0" smtClean="0">
              <a:latin typeface="Bahnschrift Light" pitchFamily="34" charset="0"/>
              <a:ea typeface="Cambria" pitchFamily="18" charset="0"/>
            </a:endParaRPr>
          </a:p>
          <a:p>
            <a:pPr lvl="0"/>
            <a:r>
              <a:rPr lang="en-US" sz="2400" dirty="0" smtClean="0">
                <a:latin typeface="Bahnschrift Light" pitchFamily="34" charset="0"/>
                <a:ea typeface="Cambria" pitchFamily="18" charset="0"/>
              </a:rPr>
              <a:t>Overlap-Add Short-Time Fourier Transform</a:t>
            </a:r>
            <a:endParaRPr lang="en-US" sz="2400" dirty="0" smtClean="0">
              <a:latin typeface="Bahnschrift Light" pitchFamily="34" charset="0"/>
              <a:ea typeface="Cambria" pitchFamily="18" charset="0"/>
            </a:endParaRPr>
          </a:p>
          <a:p>
            <a:pPr lvl="0"/>
            <a:r>
              <a:rPr lang="en-US" sz="2400" dirty="0" smtClean="0">
                <a:latin typeface="Bahnschrift Light" pitchFamily="34" charset="0"/>
                <a:ea typeface="Cambria" pitchFamily="18" charset="0"/>
              </a:rPr>
              <a:t>A </a:t>
            </a:r>
            <a:r>
              <a:rPr lang="en-US" sz="2400" dirty="0">
                <a:latin typeface="Bahnschrift Light" pitchFamily="34" charset="0"/>
                <a:ea typeface="Cambria" pitchFamily="18" charset="0"/>
              </a:rPr>
              <a:t>message-passing Java-Python IPC </a:t>
            </a:r>
            <a:r>
              <a:rPr lang="en-US" sz="2400" dirty="0" smtClean="0">
                <a:latin typeface="Bahnschrift Light" pitchFamily="34" charset="0"/>
                <a:ea typeface="Cambria" pitchFamily="18" charset="0"/>
              </a:rPr>
              <a:t>protocol</a:t>
            </a:r>
          </a:p>
          <a:p>
            <a:pPr lvl="0"/>
            <a:r>
              <a:rPr lang="en-US" sz="2400" dirty="0" smtClean="0">
                <a:latin typeface="Bahnschrift Light" pitchFamily="34" charset="0"/>
                <a:ea typeface="Cambria" pitchFamily="18" charset="0"/>
              </a:rPr>
              <a:t>Performance and accuracy results</a:t>
            </a:r>
          </a:p>
          <a:p>
            <a:pPr lvl="0"/>
            <a:r>
              <a:rPr lang="en-US" sz="2400" dirty="0" smtClean="0">
                <a:latin typeface="Bahnschrift Light" pitchFamily="34" charset="0"/>
                <a:ea typeface="Cambria" pitchFamily="18" charset="0"/>
              </a:rPr>
              <a:t>Conclusions and personal contributions</a:t>
            </a:r>
            <a:endParaRPr lang="ro-RO" sz="2400" dirty="0">
              <a:latin typeface="Bahnschrift Light" pitchFamily="34" charset="0"/>
              <a:ea typeface="Cambr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reptunghi 3"/>
          <p:cNvSpPr/>
          <p:nvPr/>
        </p:nvSpPr>
        <p:spPr>
          <a:xfrm>
            <a:off x="0" y="119704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latin typeface="Cambria" pitchFamily="18" charset="0"/>
                <a:ea typeface="Cambria" pitchFamily="18" charset="0"/>
                <a:cs typeface="Mongolian Baiti" pitchFamily="66" charset="0"/>
              </a:rPr>
              <a:t>Introduction and problem description</a:t>
            </a:r>
            <a:endParaRPr lang="ro-RO" sz="2800" dirty="0" smtClean="0">
              <a:latin typeface="Cambria" pitchFamily="18" charset="0"/>
              <a:ea typeface="Cambria" pitchFamily="18" charset="0"/>
              <a:cs typeface="Mongolian Baiti" pitchFamily="66" charset="0"/>
            </a:endParaRPr>
          </a:p>
        </p:txBody>
      </p:sp>
      <p:sp>
        <p:nvSpPr>
          <p:cNvPr id="5" name="CasetăText 4"/>
          <p:cNvSpPr txBox="1"/>
          <p:nvPr/>
        </p:nvSpPr>
        <p:spPr>
          <a:xfrm>
            <a:off x="214282" y="900000"/>
            <a:ext cx="871543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Arial" pitchFamily="34" charset="0"/>
              <a:buChar char="•"/>
            </a:pPr>
            <a:r>
              <a:rPr lang="ro-RO" sz="2000" dirty="0" smtClean="0">
                <a:latin typeface="Bahnschrift SemiLight" pitchFamily="34" charset="0"/>
              </a:rPr>
              <a:t> </a:t>
            </a:r>
            <a:r>
              <a:rPr lang="en-US" sz="2000" dirty="0" smtClean="0">
                <a:latin typeface="Bahnschrift SemiLight" pitchFamily="34" charset="0"/>
                <a:ea typeface="SimSun"/>
              </a:rPr>
              <a:t>In mechanical analog formats, sound is stored as a modulated groove, which is later picked up and converted to either sound or electrical signals by a stylus</a:t>
            </a:r>
            <a:endParaRPr lang="ro-RO" sz="2000" dirty="0" smtClean="0">
              <a:latin typeface="Bahnschrift SemiLight" pitchFamily="34" charset="0"/>
              <a:cs typeface="Mongolian Baiti" pitchFamily="66" charset="0"/>
            </a:endParaRPr>
          </a:p>
          <a:p>
            <a:pPr algn="just">
              <a:buFont typeface="Arial" pitchFamily="34" charset="0"/>
              <a:buChar char="•"/>
            </a:pPr>
            <a:endParaRPr lang="en-US" sz="2000" dirty="0" smtClean="0">
              <a:latin typeface="Bahnschrift SemiLight" pitchFamily="34" charset="0"/>
              <a:cs typeface="Mongolian Baiti" pitchFamily="66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ro-RO" sz="2000" dirty="0" smtClean="0">
                <a:latin typeface="Bahnschrift SemiLight" pitchFamily="34" charset="0"/>
                <a:cs typeface="Mongolian Baiti" pitchFamily="66" charset="0"/>
              </a:rPr>
              <a:t> </a:t>
            </a:r>
            <a:r>
              <a:rPr lang="en-US" sz="2000" dirty="0" smtClean="0">
                <a:latin typeface="Bahnschrift SemiLight" pitchFamily="34" charset="0"/>
                <a:cs typeface="Mongolian Baiti" pitchFamily="66" charset="0"/>
              </a:rPr>
              <a:t>Examples of such formats:</a:t>
            </a:r>
          </a:p>
          <a:p>
            <a:pPr lvl="1" algn="just">
              <a:buFont typeface="Arial" pitchFamily="34" charset="0"/>
              <a:buChar char="•"/>
            </a:pPr>
            <a:r>
              <a:rPr lang="en-US" sz="2000" dirty="0" smtClean="0">
                <a:latin typeface="Bahnschrift SemiLight" pitchFamily="34" charset="0"/>
                <a:cs typeface="Mongolian Baiti" pitchFamily="66" charset="0"/>
              </a:rPr>
              <a:t> Wax cylinders</a:t>
            </a:r>
          </a:p>
          <a:p>
            <a:pPr lvl="1" algn="just">
              <a:buFont typeface="Arial" pitchFamily="34" charset="0"/>
              <a:buChar char="•"/>
            </a:pPr>
            <a:r>
              <a:rPr lang="en-US" sz="2000" dirty="0">
                <a:latin typeface="Bahnschrift SemiLight" pitchFamily="34" charset="0"/>
                <a:cs typeface="Mongolian Baiti" pitchFamily="66" charset="0"/>
              </a:rPr>
              <a:t> </a:t>
            </a:r>
            <a:r>
              <a:rPr lang="en-US" sz="2000" dirty="0" smtClean="0">
                <a:latin typeface="Bahnschrift SemiLight" pitchFamily="34" charset="0"/>
                <a:cs typeface="Mongolian Baiti" pitchFamily="66" charset="0"/>
              </a:rPr>
              <a:t>Shellac records</a:t>
            </a:r>
          </a:p>
          <a:p>
            <a:pPr lvl="1" algn="just">
              <a:buFont typeface="Arial" pitchFamily="34" charset="0"/>
              <a:buChar char="•"/>
            </a:pPr>
            <a:r>
              <a:rPr lang="en-US" sz="2000" dirty="0">
                <a:latin typeface="Bahnschrift SemiLight" pitchFamily="34" charset="0"/>
                <a:cs typeface="Mongolian Baiti" pitchFamily="66" charset="0"/>
              </a:rPr>
              <a:t> </a:t>
            </a:r>
            <a:r>
              <a:rPr lang="en-US" sz="2000" dirty="0" err="1" smtClean="0">
                <a:latin typeface="Bahnschrift SemiLight" pitchFamily="34" charset="0"/>
                <a:cs typeface="Mongolian Baiti" pitchFamily="66" charset="0"/>
              </a:rPr>
              <a:t>Tefifon</a:t>
            </a:r>
            <a:endParaRPr lang="en-US" sz="2000" dirty="0" smtClean="0">
              <a:latin typeface="Bahnschrift SemiLight" pitchFamily="34" charset="0"/>
              <a:cs typeface="Mongolian Baiti" pitchFamily="66" charset="0"/>
            </a:endParaRPr>
          </a:p>
          <a:p>
            <a:pPr lvl="1" algn="just">
              <a:buFont typeface="Arial" pitchFamily="34" charset="0"/>
              <a:buChar char="•"/>
            </a:pPr>
            <a:r>
              <a:rPr lang="en-US" sz="2000" dirty="0">
                <a:latin typeface="Bahnschrift SemiBold" pitchFamily="34" charset="0"/>
                <a:cs typeface="Mongolian Baiti" pitchFamily="66" charset="0"/>
              </a:rPr>
              <a:t> </a:t>
            </a:r>
            <a:r>
              <a:rPr lang="en-US" sz="2000" dirty="0" smtClean="0">
                <a:latin typeface="Bahnschrift SemiBold" pitchFamily="34" charset="0"/>
                <a:cs typeface="Mongolian Baiti" pitchFamily="66" charset="0"/>
              </a:rPr>
              <a:t>Vinyl records</a:t>
            </a:r>
            <a:endParaRPr lang="ro-RO" sz="2000" dirty="0" smtClean="0">
              <a:latin typeface="Bahnschrift SemiBold" pitchFamily="34" charset="0"/>
              <a:cs typeface="Mongolian Baiti" pitchFamily="66" charset="0"/>
            </a:endParaRPr>
          </a:p>
        </p:txBody>
      </p:sp>
      <p:pic>
        <p:nvPicPr>
          <p:cNvPr id="6" name="Picture 3" descr="C:\Users\Alex\Desktop\stylus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429124" y="1692624"/>
            <a:ext cx="4214810" cy="345087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ine 7" descr="[​IMG]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43214"/>
            <a:ext cx="9229236" cy="46146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Dreptunghi 3"/>
          <p:cNvSpPr/>
          <p:nvPr/>
        </p:nvSpPr>
        <p:spPr>
          <a:xfrm>
            <a:off x="0" y="119704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latin typeface="Cambria" pitchFamily="18" charset="0"/>
                <a:ea typeface="Cambria" pitchFamily="18" charset="0"/>
                <a:cs typeface="Mongolian Baiti" pitchFamily="66" charset="0"/>
              </a:rPr>
              <a:t>Introduction and problem description</a:t>
            </a:r>
            <a:endParaRPr lang="ro-RO" sz="2800" dirty="0" smtClean="0">
              <a:latin typeface="Cambria" pitchFamily="18" charset="0"/>
              <a:ea typeface="Cambria" pitchFamily="18" charset="0"/>
              <a:cs typeface="Mongolian Baiti" pitchFamily="66" charset="0"/>
            </a:endParaRPr>
          </a:p>
        </p:txBody>
      </p:sp>
      <p:sp>
        <p:nvSpPr>
          <p:cNvPr id="5" name="CasetăText 4"/>
          <p:cNvSpPr txBox="1"/>
          <p:nvPr/>
        </p:nvSpPr>
        <p:spPr>
          <a:xfrm>
            <a:off x="214282" y="900000"/>
            <a:ext cx="871543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Arial" pitchFamily="34" charset="0"/>
              <a:buChar char="•"/>
            </a:pPr>
            <a:r>
              <a:rPr lang="ro-RO" sz="2000" dirty="0" smtClean="0">
                <a:latin typeface="Bahnschrift SemiLight" pitchFamily="34" charset="0"/>
              </a:rPr>
              <a:t> </a:t>
            </a:r>
            <a:r>
              <a:rPr lang="en-US" sz="2000" dirty="0" smtClean="0">
                <a:latin typeface="Bahnschrift SemiLight" pitchFamily="34" charset="0"/>
                <a:ea typeface="SimSun"/>
              </a:rPr>
              <a:t>The grooves are prone to accumulation of dust and debris, and to mechanical damage such as scratches and groove wear; these have a negative impact on the sound quality and clarity.</a:t>
            </a:r>
          </a:p>
          <a:p>
            <a:pPr algn="just">
              <a:buFont typeface="Arial" pitchFamily="34" charset="0"/>
              <a:buChar char="•"/>
            </a:pPr>
            <a:r>
              <a:rPr lang="en-US" sz="2000" dirty="0">
                <a:latin typeface="Bahnschrift SemiLight" pitchFamily="34" charset="0"/>
                <a:ea typeface="SimSun"/>
                <a:cs typeface="Mongolian Baiti" pitchFamily="66" charset="0"/>
              </a:rPr>
              <a:t> </a:t>
            </a:r>
            <a:r>
              <a:rPr lang="en-US" sz="2000" dirty="0" smtClean="0">
                <a:latin typeface="Bahnschrift SemiLight" pitchFamily="34" charset="0"/>
                <a:ea typeface="SimSun"/>
                <a:cs typeface="Mongolian Baiti" pitchFamily="66" charset="0"/>
              </a:rPr>
              <a:t>Scratches are generally caused by mishandling, while groove wear is caused by improper playback equipment.</a:t>
            </a:r>
            <a:endParaRPr lang="ro-RO" sz="2000" dirty="0" smtClean="0">
              <a:latin typeface="Bahnschrift SemiBold" pitchFamily="34" charset="0"/>
              <a:cs typeface="Mongolian Baiti" pitchFamily="66" charset="0"/>
            </a:endParaRPr>
          </a:p>
        </p:txBody>
      </p:sp>
      <p:pic>
        <p:nvPicPr>
          <p:cNvPr id="6" name="Imagine 5" descr="http://vf-images.s3.amazonaws.com/wp-content/uploads/2014/10/Photo4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965339"/>
            <a:ext cx="4357686" cy="317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Imagine 6" descr="Wear on mono vinyl record.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424399" y="2000246"/>
            <a:ext cx="4719601" cy="31432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reptunghi 3"/>
          <p:cNvSpPr/>
          <p:nvPr/>
        </p:nvSpPr>
        <p:spPr>
          <a:xfrm>
            <a:off x="0" y="119704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latin typeface="Cambria" pitchFamily="18" charset="0"/>
                <a:ea typeface="Cambria" pitchFamily="18" charset="0"/>
                <a:cs typeface="Mongolian Baiti" pitchFamily="66" charset="0"/>
              </a:rPr>
              <a:t>Previous work</a:t>
            </a:r>
          </a:p>
        </p:txBody>
      </p:sp>
      <p:sp>
        <p:nvSpPr>
          <p:cNvPr id="5" name="CasetăText 4"/>
          <p:cNvSpPr txBox="1"/>
          <p:nvPr/>
        </p:nvSpPr>
        <p:spPr>
          <a:xfrm>
            <a:off x="214282" y="900000"/>
            <a:ext cx="87154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Arial" pitchFamily="34" charset="0"/>
              <a:buChar char="•"/>
            </a:pPr>
            <a:r>
              <a:rPr lang="ro-RO" dirty="0" smtClean="0">
                <a:latin typeface="Bahnschrift SemiLight" pitchFamily="34" charset="0"/>
              </a:rPr>
              <a:t> </a:t>
            </a:r>
            <a:r>
              <a:rPr lang="en-US" dirty="0" smtClean="0">
                <a:latin typeface="Bahnschrift SemiLight" pitchFamily="34" charset="0"/>
                <a:ea typeface="SimSun"/>
              </a:rPr>
              <a:t>One of our previous works already tackled this subject. In it, we have developed an algorithm and application that detects and repairs damage in such recordings.</a:t>
            </a:r>
          </a:p>
          <a:p>
            <a:pPr algn="just">
              <a:buFont typeface="Arial" pitchFamily="34" charset="0"/>
              <a:buChar char="•"/>
            </a:pPr>
            <a:r>
              <a:rPr lang="en-US" dirty="0">
                <a:latin typeface="Bahnschrift SemiLight" pitchFamily="34" charset="0"/>
                <a:ea typeface="SimSun"/>
                <a:cs typeface="Mongolian Baiti" pitchFamily="66" charset="0"/>
              </a:rPr>
              <a:t> </a:t>
            </a:r>
            <a:r>
              <a:rPr lang="en-US" dirty="0" smtClean="0">
                <a:latin typeface="Bahnschrift SemiLight" pitchFamily="34" charset="0"/>
                <a:ea typeface="SimSun"/>
                <a:cs typeface="Mongolian Baiti" pitchFamily="66" charset="0"/>
              </a:rPr>
              <a:t>The processing steps are:</a:t>
            </a:r>
            <a:endParaRPr lang="ro-RO" dirty="0" smtClean="0">
              <a:latin typeface="Bahnschrift SemiLight" pitchFamily="34" charset="0"/>
              <a:cs typeface="Mongolian Baiti" pitchFamily="66" charset="0"/>
            </a:endParaRPr>
          </a:p>
          <a:p>
            <a:pPr algn="just"/>
            <a:endParaRPr lang="en-US" dirty="0" smtClean="0">
              <a:latin typeface="Bahnschrift SemiLight" pitchFamily="34" charset="0"/>
              <a:cs typeface="Mongolian Baiti" pitchFamily="66" charset="0"/>
            </a:endParaRP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1" y="2071684"/>
            <a:ext cx="8572560" cy="28975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tăText 3"/>
          <p:cNvSpPr txBox="1"/>
          <p:nvPr/>
        </p:nvSpPr>
        <p:spPr>
          <a:xfrm>
            <a:off x="214282" y="589346"/>
            <a:ext cx="87154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>
                <a:latin typeface="Bahnschrift SemiLight" pitchFamily="34" charset="0"/>
                <a:cs typeface="Mongolian Baiti" pitchFamily="66" charset="0"/>
              </a:rPr>
              <a:t>Signal filtering</a:t>
            </a:r>
            <a:r>
              <a:rPr lang="ro-RO" b="1" dirty="0" smtClean="0">
                <a:latin typeface="Bahnschrift SemiLight" pitchFamily="34" charset="0"/>
                <a:cs typeface="Mongolian Baiti" pitchFamily="66" charset="0"/>
              </a:rPr>
              <a:t>:</a:t>
            </a:r>
            <a:endParaRPr lang="ro-RO" b="1" dirty="0" smtClean="0">
              <a:latin typeface="Bahnschrift SemiLight" pitchFamily="34" charset="0"/>
              <a:cs typeface="Mongolian Baiti" pitchFamily="66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ro-RO" dirty="0" smtClean="0">
                <a:latin typeface="Bahnschrift SemiLight" pitchFamily="34" charset="0"/>
                <a:cs typeface="Mongolian Baiti" pitchFamily="66" charset="0"/>
              </a:rPr>
              <a:t> </a:t>
            </a:r>
            <a:r>
              <a:rPr lang="en-US" dirty="0" smtClean="0">
                <a:latin typeface="Bahnschrift SemiLight" pitchFamily="34" charset="0"/>
                <a:cs typeface="Mongolian Baiti" pitchFamily="66" charset="0"/>
              </a:rPr>
              <a:t>in our work, filters are used to alter the signal’s frequency response;</a:t>
            </a:r>
          </a:p>
          <a:p>
            <a:pPr algn="just">
              <a:buFont typeface="Arial" pitchFamily="34" charset="0"/>
              <a:buChar char="•"/>
            </a:pPr>
            <a:r>
              <a:rPr lang="en-US" dirty="0">
                <a:latin typeface="Bahnschrift SemiLight" pitchFamily="34" charset="0"/>
                <a:cs typeface="Mongolian Baiti" pitchFamily="66" charset="0"/>
              </a:rPr>
              <a:t> </a:t>
            </a:r>
            <a:r>
              <a:rPr lang="en-US" dirty="0" smtClean="0">
                <a:latin typeface="Bahnschrift SemiLight" pitchFamily="34" charset="0"/>
                <a:cs typeface="Mongolian Baiti" pitchFamily="66" charset="0"/>
              </a:rPr>
              <a:t>implemented using Finite Impulse Response (FIR) filters. A FIR is a time-domain convolution with fixed coefficients;</a:t>
            </a:r>
          </a:p>
          <a:p>
            <a:pPr algn="just">
              <a:buFont typeface="Arial" pitchFamily="34" charset="0"/>
              <a:buChar char="•"/>
            </a:pPr>
            <a:r>
              <a:rPr lang="en-US" dirty="0" smtClean="0">
                <a:latin typeface="Bahnschrift SemiLight" pitchFamily="34" charset="0"/>
                <a:cs typeface="Mongolian Baiti" pitchFamily="66" charset="0"/>
              </a:rPr>
              <a:t> has a complexity of </a:t>
            </a:r>
            <a:r>
              <a:rPr lang="en-US" b="1" dirty="0"/>
              <a:t>θ(N*M</a:t>
            </a:r>
            <a:r>
              <a:rPr lang="en-US" b="1" dirty="0" smtClean="0"/>
              <a:t>)</a:t>
            </a:r>
            <a:r>
              <a:rPr lang="en-US" dirty="0" smtClean="0"/>
              <a:t>, where N is the signal length, and M is the number of coefficients.</a:t>
            </a:r>
            <a:endParaRPr lang="ro-RO" dirty="0" smtClean="0">
              <a:latin typeface="Bahnschrift SemiLight" pitchFamily="34" charset="0"/>
              <a:cs typeface="Mongolian Baiti" pitchFamily="66" charset="0"/>
            </a:endParaRPr>
          </a:p>
        </p:txBody>
      </p:sp>
      <p:sp>
        <p:nvSpPr>
          <p:cNvPr id="5" name="Dreptunghi 4"/>
          <p:cNvSpPr/>
          <p:nvPr/>
        </p:nvSpPr>
        <p:spPr>
          <a:xfrm>
            <a:off x="0" y="119704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latin typeface="Cambria" pitchFamily="18" charset="0"/>
                <a:ea typeface="Cambria" pitchFamily="18" charset="0"/>
                <a:cs typeface="Mongolian Baiti" pitchFamily="66" charset="0"/>
              </a:rPr>
              <a:t>Previous work</a:t>
            </a:r>
          </a:p>
        </p:txBody>
      </p:sp>
      <p:pic>
        <p:nvPicPr>
          <p:cNvPr id="15387" name="Picture 27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00298" y="2357436"/>
            <a:ext cx="2674937" cy="2401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5388" name="Picture 28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00298" y="2357436"/>
            <a:ext cx="3119437" cy="2401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5389" name="Picture 29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500298" y="2357436"/>
            <a:ext cx="3973513" cy="2401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tăText 4"/>
          <p:cNvSpPr txBox="1"/>
          <p:nvPr/>
        </p:nvSpPr>
        <p:spPr>
          <a:xfrm>
            <a:off x="214282" y="589346"/>
            <a:ext cx="87154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>
                <a:latin typeface="Bahnschrift SemiLight" pitchFamily="34" charset="0"/>
                <a:cs typeface="Mongolian Baiti" pitchFamily="66" charset="0"/>
              </a:rPr>
              <a:t>Signal reconstruction</a:t>
            </a:r>
            <a:r>
              <a:rPr lang="ro-RO" b="1" dirty="0" smtClean="0">
                <a:latin typeface="Bahnschrift SemiLight" pitchFamily="34" charset="0"/>
                <a:cs typeface="Mongolian Baiti" pitchFamily="66" charset="0"/>
              </a:rPr>
              <a:t>:</a:t>
            </a:r>
            <a:endParaRPr lang="ro-RO" b="1" dirty="0" smtClean="0">
              <a:latin typeface="Bahnschrift SemiLight" pitchFamily="34" charset="0"/>
              <a:cs typeface="Mongolian Baiti" pitchFamily="66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ro-RO" dirty="0" smtClean="0">
                <a:latin typeface="Bahnschrift SemiLight" pitchFamily="34" charset="0"/>
                <a:cs typeface="Mongolian Baiti" pitchFamily="66" charset="0"/>
              </a:rPr>
              <a:t> </a:t>
            </a:r>
            <a:r>
              <a:rPr lang="en-US" dirty="0" smtClean="0">
                <a:latin typeface="Bahnschrift SemiLight" pitchFamily="34" charset="0"/>
                <a:cs typeface="Mongolian Baiti" pitchFamily="66" charset="0"/>
              </a:rPr>
              <a:t>each “marking” is reconstructed independently;</a:t>
            </a:r>
            <a:endParaRPr lang="ro-RO" dirty="0" smtClean="0">
              <a:latin typeface="Bahnschrift SemiLight" pitchFamily="34" charset="0"/>
              <a:cs typeface="Mongolian Baiti" pitchFamily="66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ro-RO" dirty="0" smtClean="0">
                <a:latin typeface="Bahnschrift SemiLight" pitchFamily="34" charset="0"/>
                <a:cs typeface="Mongolian Baiti" pitchFamily="66" charset="0"/>
              </a:rPr>
              <a:t> </a:t>
            </a:r>
            <a:r>
              <a:rPr lang="en-US" dirty="0" smtClean="0">
                <a:latin typeface="Bahnschrift SemiLight" pitchFamily="34" charset="0"/>
                <a:cs typeface="Mongolian Baiti" pitchFamily="66" charset="0"/>
              </a:rPr>
              <a:t>reconstruction </a:t>
            </a:r>
            <a:r>
              <a:rPr lang="en-US" dirty="0" smtClean="0">
                <a:latin typeface="Bahnschrift SemiLight" pitchFamily="34" charset="0"/>
                <a:cs typeface="Mongolian Baiti" pitchFamily="66" charset="0"/>
              </a:rPr>
              <a:t>is done using linear prediction to generate new audio samples;</a:t>
            </a:r>
            <a:endParaRPr lang="ro-RO" dirty="0" smtClean="0">
              <a:latin typeface="Bahnschrift SemiLight" pitchFamily="34" charset="0"/>
              <a:cs typeface="Mongolian Baiti" pitchFamily="66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en-US" dirty="0" smtClean="0">
                <a:latin typeface="Bahnschrift SemiLight" pitchFamily="34" charset="0"/>
                <a:cs typeface="Mongolian Baiti" pitchFamily="66" charset="0"/>
              </a:rPr>
              <a:t> linear prediction coefficients – computed using Burg’s method.</a:t>
            </a:r>
            <a:endParaRPr lang="ro-RO" dirty="0">
              <a:latin typeface="Bahnschrift SemiLight" pitchFamily="34" charset="0"/>
              <a:cs typeface="Mongolian Baiti" pitchFamily="66" charset="0"/>
            </a:endParaRPr>
          </a:p>
        </p:txBody>
      </p:sp>
      <p:pic>
        <p:nvPicPr>
          <p:cNvPr id="1026" name="Picture 2" descr="C:\Users\Alex\Desktop\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890" y="2250279"/>
            <a:ext cx="8909267" cy="1732358"/>
          </a:xfrm>
          <a:prstGeom prst="rect">
            <a:avLst/>
          </a:prstGeom>
          <a:noFill/>
        </p:spPr>
      </p:pic>
      <p:pic>
        <p:nvPicPr>
          <p:cNvPr id="1027" name="Picture 3" descr="C:\Users\Alex\Desktop\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1890" y="2250279"/>
            <a:ext cx="8909267" cy="1732358"/>
          </a:xfrm>
          <a:prstGeom prst="rect">
            <a:avLst/>
          </a:prstGeom>
          <a:noFill/>
        </p:spPr>
      </p:pic>
      <p:pic>
        <p:nvPicPr>
          <p:cNvPr id="1028" name="Picture 4" descr="C:\Users\Alex\Desktop\3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91890" y="2250279"/>
            <a:ext cx="8909267" cy="1732358"/>
          </a:xfrm>
          <a:prstGeom prst="rect">
            <a:avLst/>
          </a:prstGeom>
          <a:noFill/>
        </p:spPr>
      </p:pic>
      <p:pic>
        <p:nvPicPr>
          <p:cNvPr id="1029" name="Picture 5" descr="C:\Users\Alex\Desktop\2+3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91890" y="2250279"/>
            <a:ext cx="8909267" cy="1732358"/>
          </a:xfrm>
          <a:prstGeom prst="rect">
            <a:avLst/>
          </a:prstGeom>
          <a:noFill/>
        </p:spPr>
      </p:pic>
      <p:pic>
        <p:nvPicPr>
          <p:cNvPr id="1030" name="Picture 6" descr="C:\Users\Alex\Desktop\4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91890" y="2250279"/>
            <a:ext cx="8909267" cy="1732358"/>
          </a:xfrm>
          <a:prstGeom prst="rect">
            <a:avLst/>
          </a:prstGeom>
          <a:noFill/>
        </p:spPr>
      </p:pic>
      <p:pic>
        <p:nvPicPr>
          <p:cNvPr id="1031" name="Picture 7" descr="C:\Users\Alex\Desktop\5.pn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91890" y="2250279"/>
            <a:ext cx="8909267" cy="1732358"/>
          </a:xfrm>
          <a:prstGeom prst="rect">
            <a:avLst/>
          </a:prstGeom>
          <a:noFill/>
        </p:spPr>
      </p:pic>
      <p:pic>
        <p:nvPicPr>
          <p:cNvPr id="1032" name="Picture 8" descr="C:\Users\Alex\Desktop\4+5.pn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91890" y="2250279"/>
            <a:ext cx="8909267" cy="1732358"/>
          </a:xfrm>
          <a:prstGeom prst="rect">
            <a:avLst/>
          </a:prstGeom>
          <a:noFill/>
        </p:spPr>
      </p:pic>
      <p:pic>
        <p:nvPicPr>
          <p:cNvPr id="1033" name="Picture 9" descr="C:\Users\Alex\Desktop\6.pn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91890" y="2250279"/>
            <a:ext cx="8909267" cy="1732358"/>
          </a:xfrm>
          <a:prstGeom prst="rect">
            <a:avLst/>
          </a:prstGeom>
          <a:noFill/>
        </p:spPr>
      </p:pic>
      <p:pic>
        <p:nvPicPr>
          <p:cNvPr id="1034" name="Picture 10" descr="C:\Users\Alex\Desktop\1vs7.png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91890" y="2250279"/>
            <a:ext cx="8909267" cy="1732358"/>
          </a:xfrm>
          <a:prstGeom prst="rect">
            <a:avLst/>
          </a:prstGeom>
          <a:noFill/>
        </p:spPr>
      </p:pic>
      <p:sp>
        <p:nvSpPr>
          <p:cNvPr id="13" name="Dreptunghi 12"/>
          <p:cNvSpPr/>
          <p:nvPr/>
        </p:nvSpPr>
        <p:spPr>
          <a:xfrm>
            <a:off x="0" y="119704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latin typeface="Cambria" pitchFamily="18" charset="0"/>
                <a:ea typeface="Cambria" pitchFamily="18" charset="0"/>
                <a:cs typeface="Mongolian Baiti" pitchFamily="66" charset="0"/>
              </a:rPr>
              <a:t>Previous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7" name="Picture 7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2844" y="2428874"/>
            <a:ext cx="8853087" cy="2500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488" name="Picture 8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2844" y="2428874"/>
            <a:ext cx="8858312" cy="25018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489" name="Picture 9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42843" y="2428874"/>
            <a:ext cx="8853089" cy="2500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CasetăText 3"/>
          <p:cNvSpPr txBox="1"/>
          <p:nvPr/>
        </p:nvSpPr>
        <p:spPr>
          <a:xfrm>
            <a:off x="214282" y="589346"/>
            <a:ext cx="87154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>
                <a:latin typeface="Bahnschrift SemiLight" pitchFamily="34" charset="0"/>
                <a:cs typeface="Mongolian Baiti" pitchFamily="66" charset="0"/>
              </a:rPr>
              <a:t>Frequency domain filtering</a:t>
            </a:r>
            <a:r>
              <a:rPr lang="ro-RO" b="1" dirty="0" smtClean="0">
                <a:latin typeface="Bahnschrift SemiLight" pitchFamily="34" charset="0"/>
                <a:cs typeface="Mongolian Baiti" pitchFamily="66" charset="0"/>
              </a:rPr>
              <a:t>:</a:t>
            </a:r>
            <a:endParaRPr lang="ro-RO" b="1" dirty="0" smtClean="0">
              <a:latin typeface="Bahnschrift SemiLight" pitchFamily="34" charset="0"/>
              <a:cs typeface="Mongolian Baiti" pitchFamily="66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ro-RO" dirty="0" smtClean="0">
                <a:latin typeface="Bahnschrift SemiLight" pitchFamily="34" charset="0"/>
                <a:cs typeface="Mongolian Baiti" pitchFamily="66" charset="0"/>
              </a:rPr>
              <a:t> </a:t>
            </a:r>
            <a:r>
              <a:rPr lang="en-US" dirty="0" smtClean="0">
                <a:latin typeface="Bahnschrift SemiLight" pitchFamily="34" charset="0"/>
                <a:cs typeface="Mongolian Baiti" pitchFamily="66" charset="0"/>
              </a:rPr>
              <a:t>a</a:t>
            </a:r>
            <a:r>
              <a:rPr lang="en-US" dirty="0" smtClean="0">
                <a:latin typeface="Bahnschrift SemiLight" pitchFamily="34" charset="0"/>
                <a:ea typeface="Cambria" pitchFamily="18" charset="0"/>
              </a:rPr>
              <a:t> faster equivalent to the FIR filters;</a:t>
            </a:r>
          </a:p>
          <a:p>
            <a:pPr algn="just">
              <a:buFont typeface="Arial" pitchFamily="34" charset="0"/>
              <a:buChar char="•"/>
            </a:pPr>
            <a:r>
              <a:rPr lang="en-US" dirty="0" smtClean="0">
                <a:latin typeface="Bahnschrift SemiLight" pitchFamily="34" charset="0"/>
                <a:ea typeface="Cambria" pitchFamily="18" charset="0"/>
                <a:cs typeface="Mongolian Baiti" pitchFamily="66" charset="0"/>
              </a:rPr>
              <a:t> based on the </a:t>
            </a:r>
            <a:r>
              <a:rPr lang="en-US" b="1" dirty="0" smtClean="0">
                <a:latin typeface="Bahnschrift SemiLight" pitchFamily="34" charset="0"/>
                <a:ea typeface="Cambria" pitchFamily="18" charset="0"/>
                <a:cs typeface="Mongolian Baiti" pitchFamily="66" charset="0"/>
              </a:rPr>
              <a:t>Convolution Theorem</a:t>
            </a:r>
            <a:r>
              <a:rPr lang="en-US" dirty="0" smtClean="0">
                <a:latin typeface="Bahnschrift SemiLight" pitchFamily="34" charset="0"/>
                <a:ea typeface="Cambria" pitchFamily="18" charset="0"/>
                <a:cs typeface="Mongolian Baiti" pitchFamily="66" charset="0"/>
              </a:rPr>
              <a:t>, which proves that “</a:t>
            </a:r>
            <a:r>
              <a:rPr lang="en-US" i="1" dirty="0" smtClean="0"/>
              <a:t>convolution in the time domain is multiplication in the frequency domain”</a:t>
            </a:r>
            <a:r>
              <a:rPr lang="en-US" dirty="0" smtClean="0"/>
              <a:t>;</a:t>
            </a:r>
          </a:p>
          <a:p>
            <a:pPr algn="just">
              <a:buFont typeface="Arial" pitchFamily="34" charset="0"/>
              <a:buChar char="•"/>
            </a:pPr>
            <a:r>
              <a:rPr lang="en-US" dirty="0" smtClean="0">
                <a:latin typeface="Bahnschrift SemiLight" pitchFamily="34" charset="0"/>
                <a:cs typeface="Mongolian Baiti" pitchFamily="66" charset="0"/>
              </a:rPr>
              <a:t> using the Fast Fourier Transform, conversion from time domain to frequency domain and vice-versa can be achieved in </a:t>
            </a:r>
            <a:r>
              <a:rPr lang="en-US" b="1" dirty="0" smtClean="0"/>
              <a:t>θ(Nlog</a:t>
            </a:r>
            <a:r>
              <a:rPr lang="en-US" b="1" baseline="-25000" dirty="0" smtClean="0"/>
              <a:t>2</a:t>
            </a:r>
            <a:r>
              <a:rPr lang="en-US" b="1" dirty="0" smtClean="0"/>
              <a:t>N).</a:t>
            </a:r>
            <a:endParaRPr lang="ro-RO" dirty="0">
              <a:latin typeface="Bahnschrift SemiLight" pitchFamily="34" charset="0"/>
              <a:cs typeface="Mongolian Baiti" pitchFamily="66" charset="0"/>
            </a:endParaRPr>
          </a:p>
        </p:txBody>
      </p:sp>
      <p:sp>
        <p:nvSpPr>
          <p:cNvPr id="14" name="Dreptunghi 13"/>
          <p:cNvSpPr/>
          <p:nvPr/>
        </p:nvSpPr>
        <p:spPr>
          <a:xfrm>
            <a:off x="0" y="119704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800" dirty="0" smtClean="0">
                <a:latin typeface="Cambria" pitchFamily="18" charset="0"/>
                <a:ea typeface="Cambria" pitchFamily="18" charset="0"/>
              </a:rPr>
              <a:t>Overlap-Add Short-Time Fourier Transform</a:t>
            </a:r>
            <a:endParaRPr lang="en-US" sz="2800" dirty="0" smtClean="0">
              <a:latin typeface="Cambria" pitchFamily="18" charset="0"/>
              <a:ea typeface="Cambria" pitchFamily="18" charset="0"/>
            </a:endParaRPr>
          </a:p>
        </p:txBody>
      </p:sp>
      <p:pic>
        <p:nvPicPr>
          <p:cNvPr id="20486" name="Picture 6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48070" y="2428874"/>
            <a:ext cx="8853086" cy="2500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tăText 6"/>
          <p:cNvSpPr txBox="1"/>
          <p:nvPr/>
        </p:nvSpPr>
        <p:spPr>
          <a:xfrm>
            <a:off x="214282" y="589346"/>
            <a:ext cx="871543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>
                <a:latin typeface="Bahnschrift SemiLight" pitchFamily="34" charset="0"/>
                <a:cs typeface="Mongolian Baiti" pitchFamily="66" charset="0"/>
              </a:rPr>
              <a:t>OLA STFT </a:t>
            </a:r>
            <a:r>
              <a:rPr lang="ro-RO" b="1" dirty="0" smtClean="0">
                <a:latin typeface="Bahnschrift SemiLight" pitchFamily="34" charset="0"/>
                <a:cs typeface="Mongolian Baiti" pitchFamily="66" charset="0"/>
              </a:rPr>
              <a:t>:</a:t>
            </a:r>
            <a:endParaRPr lang="ro-RO" b="1" dirty="0" smtClean="0">
              <a:latin typeface="Bahnschrift SemiLight" pitchFamily="34" charset="0"/>
              <a:cs typeface="Mongolian Baiti" pitchFamily="66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ro-RO" dirty="0" smtClean="0">
                <a:latin typeface="Bahnschrift SemiLight" pitchFamily="34" charset="0"/>
                <a:cs typeface="Mongolian Baiti" pitchFamily="66" charset="0"/>
              </a:rPr>
              <a:t> </a:t>
            </a:r>
            <a:r>
              <a:rPr lang="en-US" dirty="0" smtClean="0">
                <a:latin typeface="Bahnschrift SemiLight" pitchFamily="34" charset="0"/>
                <a:cs typeface="Mongolian Baiti" pitchFamily="66" charset="0"/>
              </a:rPr>
              <a:t>it is impractical to do the filtering in one go =&gt; split the  signal into chunks (short-time)</a:t>
            </a:r>
          </a:p>
          <a:p>
            <a:pPr algn="just">
              <a:buFont typeface="Arial" pitchFamily="34" charset="0"/>
              <a:buChar char="•"/>
            </a:pPr>
            <a:r>
              <a:rPr lang="en-US" dirty="0">
                <a:latin typeface="Bahnschrift SemiLight" pitchFamily="34" charset="0"/>
                <a:cs typeface="Mongolian Baiti" pitchFamily="66" charset="0"/>
              </a:rPr>
              <a:t> </a:t>
            </a:r>
            <a:r>
              <a:rPr lang="en-US" dirty="0" smtClean="0">
                <a:latin typeface="Bahnschrift SemiLight" pitchFamily="34" charset="0"/>
                <a:cs typeface="Mongolian Baiti" pitchFamily="66" charset="0"/>
              </a:rPr>
              <a:t>Fourier Transform is for cyclic signals; </a:t>
            </a:r>
          </a:p>
          <a:p>
            <a:pPr algn="just"/>
            <a:r>
              <a:rPr lang="en-US" dirty="0" smtClean="0">
                <a:latin typeface="Bahnschrift SemiLight" pitchFamily="34" charset="0"/>
                <a:cs typeface="Mongolian Baiti" pitchFamily="66" charset="0"/>
              </a:rPr>
              <a:t>an arbitrary signal is acyclic =&gt;  a suitable </a:t>
            </a:r>
          </a:p>
          <a:p>
            <a:pPr algn="just"/>
            <a:r>
              <a:rPr lang="en-US" dirty="0" smtClean="0">
                <a:latin typeface="Bahnschrift SemiLight" pitchFamily="34" charset="0"/>
                <a:cs typeface="Mongolian Baiti" pitchFamily="66" charset="0"/>
              </a:rPr>
              <a:t>windowing function  must be applied</a:t>
            </a:r>
          </a:p>
          <a:p>
            <a:pPr algn="just">
              <a:buFont typeface="Arial" pitchFamily="34" charset="0"/>
              <a:buChar char="•"/>
            </a:pPr>
            <a:r>
              <a:rPr lang="en-US" dirty="0">
                <a:latin typeface="Bahnschrift SemiLight" pitchFamily="34" charset="0"/>
                <a:ea typeface="Cambria" pitchFamily="18" charset="0"/>
                <a:cs typeface="Mongolian Baiti" pitchFamily="66" charset="0"/>
              </a:rPr>
              <a:t> </a:t>
            </a:r>
            <a:r>
              <a:rPr lang="en-US" dirty="0" smtClean="0">
                <a:latin typeface="Bahnschrift SemiLight" pitchFamily="34" charset="0"/>
                <a:ea typeface="Cambria" pitchFamily="18" charset="0"/>
                <a:cs typeface="Mongolian Baiti" pitchFamily="66" charset="0"/>
              </a:rPr>
              <a:t> the signal must be split into frames that, </a:t>
            </a:r>
          </a:p>
          <a:p>
            <a:pPr algn="just"/>
            <a:r>
              <a:rPr lang="en-US" dirty="0" smtClean="0">
                <a:latin typeface="Bahnschrift SemiLight" pitchFamily="34" charset="0"/>
                <a:ea typeface="Cambria" pitchFamily="18" charset="0"/>
                <a:cs typeface="Mongolian Baiti" pitchFamily="66" charset="0"/>
              </a:rPr>
              <a:t>when summed back together, recreate the</a:t>
            </a:r>
          </a:p>
          <a:p>
            <a:pPr algn="just"/>
            <a:r>
              <a:rPr lang="en-US" dirty="0" smtClean="0">
                <a:latin typeface="Bahnschrift SemiLight" pitchFamily="34" charset="0"/>
                <a:ea typeface="Cambria" pitchFamily="18" charset="0"/>
                <a:cs typeface="Mongolian Baiti" pitchFamily="66" charset="0"/>
              </a:rPr>
              <a:t>original signal</a:t>
            </a:r>
            <a:endParaRPr lang="en-US" dirty="0" smtClean="0">
              <a:latin typeface="Bahnschrift SemiLight" pitchFamily="34" charset="0"/>
              <a:ea typeface="Cambria" pitchFamily="18" charset="0"/>
            </a:endParaRPr>
          </a:p>
        </p:txBody>
      </p:sp>
      <p:sp>
        <p:nvSpPr>
          <p:cNvPr id="8" name="Dreptunghi 7"/>
          <p:cNvSpPr/>
          <p:nvPr/>
        </p:nvSpPr>
        <p:spPr>
          <a:xfrm>
            <a:off x="0" y="119704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800" dirty="0" smtClean="0">
                <a:latin typeface="Cambria" pitchFamily="18" charset="0"/>
                <a:ea typeface="Cambria" pitchFamily="18" charset="0"/>
              </a:rPr>
              <a:t>Overlap-Add Short-Time Fourier Transform</a:t>
            </a:r>
            <a:endParaRPr lang="en-US" sz="2800" dirty="0" smtClean="0">
              <a:latin typeface="Cambria" pitchFamily="18" charset="0"/>
              <a:ea typeface="Cambria" pitchFamily="18" charset="0"/>
            </a:endParaRPr>
          </a:p>
        </p:txBody>
      </p:sp>
      <p:pic>
        <p:nvPicPr>
          <p:cNvPr id="10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ve="http://schemas.openxmlformats.org/markup-compatibility/2006" xmlns:m="http://schemas.openxmlformats.org/officeDocument/2006/math" xmlns:wp="http://schemas.openxmlformats.org/drawingml/2006/wordprocessingDrawing" xmlns:wne="http://schemas.microsoft.com/office/word/2006/wordml" xmlns="" xmlns:wpc="http://schemas.microsoft.com/office/word/2010/wordprocessingCanvas" xmlns:cx="http://schemas.microsoft.com/office/drawing/2014/chartex" xmlns:cx1="http://schemas.microsoft.com/office/drawing/2015/9/8/chartex" xmlns:cx2="http://schemas.microsoft.com/office/drawing/2015/10/21/chartex" xmlns:cx3="http://schemas.microsoft.com/office/drawing/2016/5/9/chartex" xmlns:cx4="http://schemas.microsoft.com/office/drawing/2016/5/10/chartex" xmlns:cx5="http://schemas.microsoft.com/office/drawing/2016/5/11/chartex" xmlns:cx6="http://schemas.microsoft.com/office/drawing/2016/5/12/chartex" xmlns:cx7="http://schemas.microsoft.com/office/drawing/2016/5/13/chartex" xmlns:cx8="http://schemas.microsoft.com/office/drawing/2016/5/14/chartex" xmlns:mc="http://schemas.openxmlformats.org/markup-compatibility/2006" xmlns:aink="http://schemas.microsoft.com/office/drawing/2016/ink" xmlns:am3d="http://schemas.microsoft.com/office/drawing/2017/model3d" xmlns:o="urn:schemas-microsoft-com:office:office" xmlns:v="urn:schemas-microsoft-com:vml" xmlns:wp14="http://schemas.microsoft.com/office/word/2010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16cid="http://schemas.microsoft.com/office/word/2016/wordml/cid" xmlns:w16se="http://schemas.microsoft.com/office/word/2015/wordml/symex" xmlns:wpg="http://schemas.microsoft.com/office/word/2010/wordprocessingGroup" xmlns:wpi="http://schemas.microsoft.com/office/word/2010/wordprocessingInk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rcRect/>
          <a:stretch>
            <a:fillRect/>
          </a:stretch>
        </p:blipFill>
        <p:spPr bwMode="auto">
          <a:xfrm>
            <a:off x="4625471" y="1345923"/>
            <a:ext cx="4518529" cy="3797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</TotalTime>
  <Words>696</Words>
  <Application>Microsoft Office PowerPoint</Application>
  <PresentationFormat>Expunere pe ecran (16:9)</PresentationFormat>
  <Paragraphs>80</Paragraphs>
  <Slides>14</Slides>
  <Notes>0</Notes>
  <HiddenSlides>0</HiddenSlides>
  <MMClips>0</MMClips>
  <ScaleCrop>false</ScaleCrop>
  <HeadingPairs>
    <vt:vector size="4" baseType="variant">
      <vt:variant>
        <vt:lpstr>Temă</vt:lpstr>
      </vt:variant>
      <vt:variant>
        <vt:i4>1</vt:i4>
      </vt:variant>
      <vt:variant>
        <vt:lpstr>Titluri diapozitive</vt:lpstr>
      </vt:variant>
      <vt:variant>
        <vt:i4>14</vt:i4>
      </vt:variant>
    </vt:vector>
  </HeadingPairs>
  <TitlesOfParts>
    <vt:vector size="15" baseType="lpstr">
      <vt:lpstr>Temă Office</vt:lpstr>
      <vt:lpstr>Diapozitivul 1</vt:lpstr>
      <vt:lpstr>Content</vt:lpstr>
      <vt:lpstr>Diapozitivul 3</vt:lpstr>
      <vt:lpstr>Diapozitivul 4</vt:lpstr>
      <vt:lpstr>Diapozitivul 5</vt:lpstr>
      <vt:lpstr>Diapozitivul 6</vt:lpstr>
      <vt:lpstr>Diapozitivul 7</vt:lpstr>
      <vt:lpstr>Diapozitivul 8</vt:lpstr>
      <vt:lpstr>Diapozitivul 9</vt:lpstr>
      <vt:lpstr>Diapozitivul 10</vt:lpstr>
      <vt:lpstr>Diapozitivul 11</vt:lpstr>
      <vt:lpstr>Diapozitivul 12</vt:lpstr>
      <vt:lpstr>Diapozitivul 13</vt:lpstr>
      <vt:lpstr>Diapozitivul 14</vt:lpstr>
    </vt:vector>
  </TitlesOfParts>
  <Company>Unitate Scolara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Diapozitivul 1</dc:title>
  <dc:creator>Alex</dc:creator>
  <cp:lastModifiedBy>Alex</cp:lastModifiedBy>
  <cp:revision>65</cp:revision>
  <dcterms:created xsi:type="dcterms:W3CDTF">2020-06-25T15:34:47Z</dcterms:created>
  <dcterms:modified xsi:type="dcterms:W3CDTF">2020-06-25T23:39:17Z</dcterms:modified>
</cp:coreProperties>
</file>

<file path=docProps/thumbnail.jpeg>
</file>